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56" r:id="rId2"/>
  </p:sldMasterIdLst>
  <p:notesMasterIdLst>
    <p:notesMasterId r:id="rId20"/>
  </p:notesMasterIdLst>
  <p:sldIdLst>
    <p:sldId id="292" r:id="rId3"/>
    <p:sldId id="300" r:id="rId4"/>
    <p:sldId id="299" r:id="rId5"/>
    <p:sldId id="277" r:id="rId6"/>
    <p:sldId id="279" r:id="rId7"/>
    <p:sldId id="287" r:id="rId8"/>
    <p:sldId id="283" r:id="rId9"/>
    <p:sldId id="297" r:id="rId10"/>
    <p:sldId id="280" r:id="rId11"/>
    <p:sldId id="295" r:id="rId12"/>
    <p:sldId id="278" r:id="rId13"/>
    <p:sldId id="284" r:id="rId14"/>
    <p:sldId id="289" r:id="rId15"/>
    <p:sldId id="290" r:id="rId16"/>
    <p:sldId id="291" r:id="rId17"/>
    <p:sldId id="281" r:id="rId18"/>
    <p:sldId id="282" r:id="rId19"/>
  </p:sldIdLst>
  <p:sldSz cx="9144000" cy="6858000" type="screen4x3"/>
  <p:notesSz cx="6858000" cy="9144000"/>
  <p:embeddedFontLs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NikoshBAN" pitchFamily="2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entury Schoolbook" pitchFamily="18" charset="0"/>
      <p:regular r:id="rId30"/>
      <p:bold r:id="rId31"/>
      <p:italic r:id="rId32"/>
      <p:boldItalic r:id="rId33"/>
    </p:embeddedFont>
    <p:embeddedFont>
      <p:font typeface="Wingdings 2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ECBE8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8FE5-38C3-4F21-B69A-02FDB026555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FA71-D127-48D0-AAAF-DD4582E17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0" y="609600"/>
            <a:ext cx="22098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60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image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133600"/>
            <a:ext cx="3661823" cy="2742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514600"/>
            <a:ext cx="1143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4362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সমবাহু ত্রিভুজের প্রত্যেক বাহুর দৈর্ঘ্য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মিটার বাড়ালে এর ক্ষেত্রফল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বর্গমিটার বেড়ে যায়। ত্রিভুজটির বাহুর দৈর্ঘ্য নির্ণয়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71600" y="3810000"/>
          <a:ext cx="55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3" imgW="304560" imgH="228600" progId="Equation.3">
                  <p:embed/>
                </p:oleObj>
              </mc:Choice>
              <mc:Fallback>
                <p:oleObj name="Equation" r:id="rId3" imgW="3045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558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41763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সমবাহু ত্রিভুজটির ক্ষেত্রফল  =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09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ধরি, ত্রিভুজটির বাহুর দৈর্ঘ্য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মিটার।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33800" y="1066800"/>
          <a:ext cx="914400" cy="97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Equation" r:id="rId3" imgW="406080" imgH="431640" progId="Equation.3">
                  <p:embed/>
                </p:oleObj>
              </mc:Choice>
              <mc:Fallback>
                <p:oleObj name="Equation" r:id="rId3" imgW="4060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066800"/>
                        <a:ext cx="914400" cy="971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1" y="1447800"/>
          <a:ext cx="304800" cy="30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Equation" r:id="rId5" imgW="139680" imgH="126720" progId="Equation.3">
                  <p:embed/>
                </p:oleObj>
              </mc:Choice>
              <mc:Fallback>
                <p:oleObj name="Equation" r:id="rId5" imgW="139680" imgH="126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1447800"/>
                        <a:ext cx="304800" cy="300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209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ত্রিভুজটির প্রত্যেক বাহুর দৈর্ঘ্য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মিটার বাড়ালে ত্রিভুজটির ক্ষেত্রফল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3429000" y="2743200"/>
          <a:ext cx="18859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Equation" r:id="rId7" imgW="838080" imgH="431640" progId="Equation.3">
                  <p:embed/>
                </p:oleObj>
              </mc:Choice>
              <mc:Fallback>
                <p:oleObj name="Equation" r:id="rId7" imgW="8380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188595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5800" y="1371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বর্গমিটার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3987" y="3124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200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6031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594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5800" y="3581400"/>
            <a:ext cx="3048000" cy="2438399"/>
            <a:chOff x="2362200" y="3810001"/>
            <a:chExt cx="3048000" cy="2438399"/>
          </a:xfrm>
        </p:grpSpPr>
        <p:grpSp>
          <p:nvGrpSpPr>
            <p:cNvPr id="13" name="Group 12"/>
            <p:cNvGrpSpPr/>
            <p:nvPr/>
          </p:nvGrpSpPr>
          <p:grpSpPr>
            <a:xfrm>
              <a:off x="2362200" y="3886200"/>
              <a:ext cx="2971800" cy="2362200"/>
              <a:chOff x="4800600" y="3962400"/>
              <a:chExt cx="2514600" cy="1981200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4800600" y="3962400"/>
                <a:ext cx="2514600" cy="1981200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5105400" y="4343400"/>
                <a:ext cx="1905000" cy="1447800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3290176">
              <a:off x="3908403" y="5217038"/>
              <a:ext cx="544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3290176">
              <a:off x="4515777" y="4530019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a+2</a:t>
              </a:r>
              <a:endPara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3543301" y="4762500"/>
              <a:ext cx="1523999" cy="990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3486150" y="4248151"/>
              <a:ext cx="2362200" cy="14859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6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প্রশ্নমতে,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295400" y="1066800"/>
          <a:ext cx="37433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quation" r:id="rId3" imgW="1663560" imgH="431640" progId="Equation.3">
                  <p:embed/>
                </p:oleObj>
              </mc:Choice>
              <mc:Fallback>
                <p:oleObj name="Equation" r:id="rId3" imgW="16635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37433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981200" y="2819400"/>
          <a:ext cx="1057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5" imgW="469800" imgH="177480" progId="Equation.3">
                  <p:embed/>
                </p:oleObj>
              </mc:Choice>
              <mc:Fallback>
                <p:oleObj name="Equation" r:id="rId5" imgW="4698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10572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14400" y="4186535"/>
            <a:ext cx="4724400" cy="461665"/>
            <a:chOff x="914400" y="4038600"/>
            <a:chExt cx="472440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4038600"/>
              <a:ext cx="449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ত্রিভুজটির বাহুর দৈর্ঘ্য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মিটার।  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aphicFrame>
          <p:nvGraphicFramePr>
            <p:cNvPr id="51205" name="Object 5"/>
            <p:cNvGraphicFramePr>
              <a:graphicFrameLocks noChangeAspect="1"/>
            </p:cNvGraphicFramePr>
            <p:nvPr/>
          </p:nvGraphicFramePr>
          <p:xfrm>
            <a:off x="914400" y="4114800"/>
            <a:ext cx="304800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3" name="Equation" r:id="rId7" imgW="139680" imgH="126720" progId="Equation.3">
                    <p:embed/>
                  </p:oleObj>
                </mc:Choice>
                <mc:Fallback>
                  <p:oleObj name="Equation" r:id="rId7" imgW="139680" imgH="12672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114800"/>
                          <a:ext cx="304800" cy="300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13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1079" y="381000"/>
            <a:ext cx="2841521" cy="8104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4267200"/>
            <a:ext cx="8001000" cy="1981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ক্লা</a:t>
            </a:r>
            <a:r>
              <a:rPr lang="bn-BD" sz="36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সের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সকল ছাত্র-ছাত্রী ৫ টি গ্রুপে বসবে। প্রত্যেক গ্রুপ উপরের তিনটি চিত্র কোনটি কি ধরনের ত্রিভুজ সনাক্ত করবে এবং এদের ক্ষেত্রফল নির্ণয়ের সূত্র লিখবে ।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flipH="1">
            <a:off x="6400800" y="1524000"/>
            <a:ext cx="1676400" cy="182880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810000" y="1676400"/>
            <a:ext cx="2133600" cy="167640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85800" y="1371600"/>
            <a:ext cx="2057400" cy="1981200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 চিত্র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২য় চিত্র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৩য় চিত্র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8064909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194965" cy="464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 কোন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ত্রিভুজের তিনটি বাহু সমান।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সমকোনী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ত্রিভুজের একটি কোণের মান কত ডিগ্রী হতে হবে ?  </a:t>
            </a: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 সমবাহু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ত্রিভুজের ক্ষেত্রফলের নির্ণয়ের সূত্র কী? </a:t>
            </a:r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সমকোনী ত্রিভুজের সমকোনের বিপরীত বাহুকে কী বলে?  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382000" cy="10366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98693"/>
            <a:ext cx="82296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সমবাহু ত্রিভুজের প্রত্যেক বাহুর দৈর্ঘ্য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মিটার বাড়ালে এর ক্ষেত্রফল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বর্গমিটার বেড়ে যায়। ত্রিভুজটির বাহুর দৈর্ঘ্য নির্ণয় কর।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09600" y="2743200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5" imgW="304560" imgH="228600" progId="Equation.3">
                  <p:embed/>
                </p:oleObj>
              </mc:Choice>
              <mc:Fallback>
                <p:oleObj name="Equation" r:id="rId5" imgW="3045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685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95600"/>
            <a:ext cx="6629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 মানুষকে দক্ষ করে তুলে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1"/>
            <a:ext cx="5562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4008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61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7203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124200"/>
            <a:ext cx="1435858" cy="1905000"/>
          </a:xfrm>
          <a:prstGeom prst="rect">
            <a:avLst/>
          </a:prstGeom>
        </p:spPr>
      </p:pic>
      <p:pic>
        <p:nvPicPr>
          <p:cNvPr id="3" name="Picture 2" descr="images 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63576"/>
            <a:ext cx="1905000" cy="1612900"/>
          </a:xfrm>
          <a:prstGeom prst="rect">
            <a:avLst/>
          </a:prstGeom>
        </p:spPr>
      </p:pic>
      <p:pic>
        <p:nvPicPr>
          <p:cNvPr id="4" name="Picture 3" descr="images 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85800"/>
            <a:ext cx="2170591" cy="1574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638800"/>
            <a:ext cx="30480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  ত্রিভুজ আকৃতি 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flipH="1">
            <a:off x="6400800" y="381000"/>
            <a:ext cx="1905000" cy="213360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33400" y="457200"/>
            <a:ext cx="2133600" cy="167640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429000" y="2590800"/>
            <a:ext cx="2438400" cy="2286000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2743200"/>
            <a:ext cx="2362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সমকোনী ত্রিভুজ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38400"/>
            <a:ext cx="2362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সমবাহু ত্রিভুজ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181600"/>
            <a:ext cx="2362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সমদ্বিবাহু ত্রিভুজ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454604"/>
            <a:ext cx="4876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ত্রিভুজক্ষেত্রের ক্ষেত্রফল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81000"/>
            <a:ext cx="41148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90800" y="1828800"/>
            <a:ext cx="3810000" cy="190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82880" tIns="9144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bn-BD" sz="3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b="1" cap="all" dirty="0" smtClean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 2"/>
              <a:buNone/>
            </a:pPr>
            <a:r>
              <a:rPr lang="bn-BD" sz="3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সাধারণ গণিত  </a:t>
            </a:r>
          </a:p>
          <a:p>
            <a:pPr algn="ctr">
              <a:buFont typeface="Wingdings 2"/>
              <a:buNone/>
            </a:pPr>
            <a:r>
              <a:rPr lang="bn-BD" sz="3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১৬ তম অধ্যায় (পরিমিতি</a:t>
            </a:r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Font typeface="Wingdings 2"/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3534" y="381000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381000"/>
            <a:ext cx="8382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শিখণ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ফল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bn-BD" sz="36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শেষে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শিক্ষার্থীরা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76400"/>
            <a:ext cx="8305800" cy="47145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ধরনের ত্রিভুজ সনাক্ত করতে পারবে।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সমবাহু,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সমদ্বিবাহু এবং সমকোণী ত্রিভুজের ক্ষেত্রফলের সূত্র বলতে পারবে।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ত্রিভুজের ক্ষেত্রফল সংক্রান্ত সমস্যা সমধান করতে পারবে।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3" grpId="1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28800" y="533400"/>
            <a:ext cx="4114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সমকোণী ত্রিভুজের ক্ষেত্রফল নির্ণয়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57400" y="1143000"/>
            <a:ext cx="3581400" cy="2888397"/>
            <a:chOff x="2667000" y="2590800"/>
            <a:chExt cx="3581400" cy="2888397"/>
          </a:xfrm>
        </p:grpSpPr>
        <p:sp>
          <p:nvSpPr>
            <p:cNvPr id="14" name="TextBox 13"/>
            <p:cNvSpPr txBox="1"/>
            <p:nvPr/>
          </p:nvSpPr>
          <p:spPr>
            <a:xfrm>
              <a:off x="5334000" y="3645932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উচ্চতা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2971800" y="2807732"/>
              <a:ext cx="2209800" cy="2057400"/>
            </a:xfrm>
            <a:prstGeom prst="rt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1600" y="25908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71273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0" y="494133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2"/>
            </p:cNvCxnSpPr>
            <p:nvPr/>
          </p:nvCxnSpPr>
          <p:spPr>
            <a:xfrm rot="5400000">
              <a:off x="4343400" y="3912632"/>
              <a:ext cx="1905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62400" y="5017532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ভুমি</a:t>
              </a:r>
              <a:r>
                <a: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971800" y="4941332"/>
              <a:ext cx="2133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990600" y="4953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জানি, ত্রিভুজেরর ক্ষেত্রফল =     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×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ভুমি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উচ্চতা 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495800" y="4876800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76800"/>
                        <a:ext cx="381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91000" y="56504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ab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495800" y="5562600"/>
          <a:ext cx="45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457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9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228600"/>
            <a:ext cx="41148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সমবাহু ত্রিভুজের ক্ষেত্রফল নির্ণয়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67400" y="545068"/>
            <a:ext cx="2667000" cy="2579132"/>
            <a:chOff x="4419600" y="1219200"/>
            <a:chExt cx="2667000" cy="2579132"/>
          </a:xfrm>
        </p:grpSpPr>
        <p:sp>
          <p:nvSpPr>
            <p:cNvPr id="8" name="TextBox 7"/>
            <p:cNvSpPr txBox="1"/>
            <p:nvPr/>
          </p:nvSpPr>
          <p:spPr>
            <a:xfrm>
              <a:off x="5791200" y="12192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0" y="33528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3429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48200" y="1600200"/>
              <a:ext cx="2286000" cy="1829594"/>
              <a:chOff x="4648200" y="1600200"/>
              <a:chExt cx="2286000" cy="1829594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4648200" y="1600200"/>
                <a:ext cx="2286000" cy="1828800"/>
              </a:xfrm>
              <a:prstGeom prst="triangl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6" idx="0"/>
                <a:endCxn id="6" idx="3"/>
              </p:cNvCxnSpPr>
              <p:nvPr/>
            </p:nvCxnSpPr>
            <p:spPr>
              <a:xfrm rot="16200000" flipH="1">
                <a:off x="4876800" y="2514600"/>
                <a:ext cx="1828800" cy="1588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5638800" y="3429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5800" y="12909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মনে করি,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সমবাহু ত্রিভুজ প্রত্যেক বাহুর দৈর্ঘ্য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1828801"/>
            <a:ext cx="487782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575" y="3200400"/>
            <a:ext cx="3248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200400"/>
            <a:ext cx="162387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399" y="3962400"/>
            <a:ext cx="48409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324600" y="1524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038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সমদ্বিবাহু ত্রিভুজের ক্ষেত্রফল নির্ণয়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91200" y="609600"/>
            <a:ext cx="2514600" cy="3124200"/>
            <a:chOff x="4495800" y="1219200"/>
            <a:chExt cx="2514600" cy="3124200"/>
          </a:xfrm>
        </p:grpSpPr>
        <p:sp>
          <p:nvSpPr>
            <p:cNvPr id="6" name="TextBox 5"/>
            <p:cNvSpPr txBox="1"/>
            <p:nvPr/>
          </p:nvSpPr>
          <p:spPr>
            <a:xfrm>
              <a:off x="5791200" y="12192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1800" y="39740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39740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10" name="Group 12"/>
            <p:cNvGrpSpPr/>
            <p:nvPr/>
          </p:nvGrpSpPr>
          <p:grpSpPr>
            <a:xfrm>
              <a:off x="4648200" y="1600200"/>
              <a:ext cx="2286000" cy="2362200"/>
              <a:chOff x="4648200" y="1600200"/>
              <a:chExt cx="2286000" cy="2362200"/>
            </a:xfrm>
          </p:grpSpPr>
          <p:sp>
            <p:nvSpPr>
              <p:cNvPr id="12" name="Isosceles Triangle 5"/>
              <p:cNvSpPr/>
              <p:nvPr/>
            </p:nvSpPr>
            <p:spPr>
              <a:xfrm>
                <a:off x="4648200" y="1600200"/>
                <a:ext cx="2286000" cy="2362200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3" name="Straight Connector 12"/>
              <p:cNvCxnSpPr>
                <a:endCxn id="12" idx="3"/>
              </p:cNvCxnSpPr>
              <p:nvPr/>
            </p:nvCxnSpPr>
            <p:spPr>
              <a:xfrm rot="16200000" flipH="1">
                <a:off x="4610100" y="2781300"/>
                <a:ext cx="2361406" cy="79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5638800" y="39624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72200" y="1992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6200" y="1905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43600" y="3733800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0400" y="3810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14433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মনে করি,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সমদ্বিবাহু ত্রিভুজের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AB = AC =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052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BC = b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" y="4186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∆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ক্ষেত্রফল  =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724400" y="4038600"/>
          <a:ext cx="1371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3" imgW="787320" imgH="393480" progId="Equation.3">
                  <p:embed/>
                </p:oleObj>
              </mc:Choice>
              <mc:Fallback>
                <p:oleObj name="Equation" r:id="rId3" imgW="7873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3716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4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1629</TotalTime>
  <Words>331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Verdana</vt:lpstr>
      <vt:lpstr>NikoshBAN</vt:lpstr>
      <vt:lpstr>Calibri</vt:lpstr>
      <vt:lpstr>Century Schoolbook</vt:lpstr>
      <vt:lpstr>Wingdings 2</vt:lpstr>
      <vt:lpstr>Wingdings</vt:lpstr>
      <vt:lpstr>Times New Roman</vt:lpstr>
      <vt:lpstr>Vrinda</vt:lpstr>
      <vt:lpstr>Aspect</vt:lpstr>
      <vt:lpstr>Oriel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MASUD</dc:creator>
  <cp:lastModifiedBy>Fazla Masud</cp:lastModifiedBy>
  <cp:revision>313</cp:revision>
  <dcterms:created xsi:type="dcterms:W3CDTF">2006-08-16T00:00:00Z</dcterms:created>
  <dcterms:modified xsi:type="dcterms:W3CDTF">2016-12-24T14:20:09Z</dcterms:modified>
</cp:coreProperties>
</file>